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7" r:id="rId3"/>
    <p:sldId id="260" r:id="rId4"/>
    <p:sldId id="261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7" r:id="rId17"/>
    <p:sldId id="279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5AB"/>
    <a:srgbClr val="BA0C2F"/>
    <a:srgbClr val="54585A"/>
    <a:srgbClr val="C3002F"/>
    <a:srgbClr val="968C83"/>
    <a:srgbClr val="A79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3750" autoAdjust="0"/>
  </p:normalViewPr>
  <p:slideViewPr>
    <p:cSldViewPr snapToGrid="0" snapToObjects="1">
      <p:cViewPr>
        <p:scale>
          <a:sx n="82" d="100"/>
          <a:sy n="82" d="100"/>
        </p:scale>
        <p:origin x="56" y="-612"/>
      </p:cViewPr>
      <p:guideLst>
        <p:guide orient="horz" pos="264"/>
        <p:guide pos="3840"/>
      </p:guideLst>
    </p:cSldViewPr>
  </p:slideViewPr>
  <p:outlineViewPr>
    <p:cViewPr>
      <p:scale>
        <a:sx n="33" d="100"/>
        <a:sy n="33" d="100"/>
      </p:scale>
      <p:origin x="8" y="2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7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AF28688-289E-CA40-9D4B-825086F38844}" type="datetimeFigureOut">
              <a:rPr lang="en-US" altLang="en-US"/>
              <a:pPr>
                <a:defRPr/>
              </a:pPr>
              <a:t>12/11/2019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3C0F715-D213-D741-816E-5F22553389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081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92F644E-ECC7-5B4F-B794-A0E9976AFE4D}" type="datetimeFigureOut">
              <a:rPr lang="en-US" altLang="en-US"/>
              <a:pPr>
                <a:defRPr/>
              </a:pPr>
              <a:t>12/11/2019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D02F903-D695-7A49-A6DE-1EFAE7243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73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dobeStock_71992413-sm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BSU_PPT_Mood_Images_0006_Layer 3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3" b="20520"/>
          <a:stretch>
            <a:fillRect/>
          </a:stretch>
        </p:blipFill>
        <p:spPr bwMode="auto">
          <a:xfrm>
            <a:off x="0" y="2271713"/>
            <a:ext cx="12192000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BSU-logo-horiz-KO-whit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388938"/>
            <a:ext cx="39100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5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5875"/>
            <a:ext cx="12192000" cy="1706563"/>
          </a:xfrm>
          <a:prstGeom prst="rect">
            <a:avLst/>
          </a:prstGeom>
          <a:solidFill>
            <a:srgbClr val="C3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7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2071312"/>
            <a:ext cx="10515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F68168-686F-1F4F-8BE2-1AA8C9DCC6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62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5875"/>
            <a:ext cx="12192000" cy="1706563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1B9B62-5CE0-464E-B2D3-20E845ADE6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67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5875"/>
            <a:ext cx="12192000" cy="1706563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595D88-C601-AF48-9BF8-55E4F566E5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4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BA0C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881A2D-9655-A248-BEAB-2BD25E6FF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808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BA0C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A93AEF-1F60-E047-9E4E-1B5F09D308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869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2890DE-CE9E-8442-9D2C-25DB70A932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136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B5AE0E-6C12-7648-9747-A84B4DA7A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251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878013"/>
            <a:ext cx="9058275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SU_PPT_Mood_Images_0006_Layer 3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_XMM9517-a2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8"/>
          <a:stretch>
            <a:fillRect/>
          </a:stretch>
        </p:blipFill>
        <p:spPr bwMode="auto">
          <a:xfrm>
            <a:off x="0" y="2273300"/>
            <a:ext cx="121920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AdobeStock_71992413-sm_re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BSU-logo-horiz-KO-whit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388938"/>
            <a:ext cx="39100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rgbClr val="BA0C2F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0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_XMM9517-a2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rgbClr val="BA0C2F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2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SU-logo-vert-RGB-r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388938"/>
            <a:ext cx="1624013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rgbClr val="BA0C2F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2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rgbClr val="BA0C2F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Break Slide">
    <p:bg>
      <p:bgPr>
        <a:solidFill>
          <a:srgbClr val="54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388938"/>
            <a:ext cx="16224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9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ondary Section Break Slide">
    <p:bg>
      <p:bgPr>
        <a:solidFill>
          <a:srgbClr val="54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524000" y="17319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+mn-lt"/>
                <a:ea typeface="Raleway" charset="0"/>
                <a:cs typeface="Ralewa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6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75"/>
            <a:ext cx="12192000" cy="1706563"/>
          </a:xfrm>
          <a:prstGeom prst="rect">
            <a:avLst/>
          </a:prstGeom>
          <a:solidFill>
            <a:srgbClr val="C3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BSU-logo-horiz-we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5981700"/>
            <a:ext cx="1955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71314"/>
            <a:ext cx="5181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71314"/>
            <a:ext cx="5181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A1FDA6-5211-3A4D-8953-EA8827FDD5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96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968C83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968C83"/>
                </a:solidFill>
                <a:latin typeface="Raleway" charset="0"/>
              </a:defRPr>
            </a:lvl1pPr>
          </a:lstStyle>
          <a:p>
            <a:pPr>
              <a:defRPr/>
            </a:pPr>
            <a:fld id="{B477BE95-BAA2-FE4F-9C92-42659BBDB9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 cap="all">
          <a:solidFill>
            <a:srgbClr val="BA0C2F"/>
          </a:solidFill>
          <a:latin typeface="+mn-lt"/>
          <a:ea typeface="ＭＳ Ｐゴシック" charset="0"/>
          <a:cs typeface="Raleway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BA0C2F"/>
          </a:solidFill>
          <a:latin typeface="Calibri" charset="0"/>
          <a:ea typeface="ＭＳ Ｐゴシック" charset="0"/>
          <a:cs typeface="Raleway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BA0C2F"/>
          </a:solidFill>
          <a:latin typeface="Calibri" charset="0"/>
          <a:ea typeface="ＭＳ Ｐゴシック" charset="0"/>
          <a:cs typeface="Raleway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BA0C2F"/>
          </a:solidFill>
          <a:latin typeface="Calibri" charset="0"/>
          <a:ea typeface="ＭＳ Ｐゴシック" charset="0"/>
          <a:cs typeface="Raleway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BA0C2F"/>
          </a:solidFill>
          <a:latin typeface="Calibri" charset="0"/>
          <a:ea typeface="ＭＳ Ｐゴシック" charset="0"/>
          <a:cs typeface="Raleway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C3002F"/>
          </a:solidFill>
          <a:latin typeface="Calibri" charset="0"/>
          <a:ea typeface="Raleway" charset="0"/>
          <a:cs typeface="Raleway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C3002F"/>
          </a:solidFill>
          <a:latin typeface="Calibri" charset="0"/>
          <a:ea typeface="Raleway" charset="0"/>
          <a:cs typeface="Raleway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C3002F"/>
          </a:solidFill>
          <a:latin typeface="Calibri" charset="0"/>
          <a:ea typeface="Raleway" charset="0"/>
          <a:cs typeface="Raleway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C3002F"/>
          </a:solidFill>
          <a:latin typeface="Calibri" charset="0"/>
          <a:ea typeface="Raleway" charset="0"/>
          <a:cs typeface="Raleway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rgbClr val="54585A"/>
          </a:solidFill>
          <a:latin typeface="+mn-lt"/>
          <a:ea typeface="ＭＳ Ｐゴシック" charset="0"/>
          <a:cs typeface="Open Sans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rgbClr val="54585A"/>
          </a:solidFill>
          <a:latin typeface="+mn-lt"/>
          <a:ea typeface="Open Sans" charset="0"/>
          <a:cs typeface="Open Sans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rgbClr val="54585A"/>
          </a:solidFill>
          <a:latin typeface="+mn-lt"/>
          <a:ea typeface="Open Sans" charset="0"/>
          <a:cs typeface="Open Sans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54585A"/>
          </a:solidFill>
          <a:latin typeface="+mn-lt"/>
          <a:ea typeface="Open Sans" charset="0"/>
          <a:cs typeface="Open Sans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54585A"/>
          </a:solidFill>
          <a:latin typeface="+mn-lt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2EA3F2-342C-4543-9A07-9FCA6B932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456" y="4641406"/>
            <a:ext cx="9144000" cy="1655762"/>
          </a:xfrm>
        </p:spPr>
        <p:txBody>
          <a:bodyPr/>
          <a:lstStyle/>
          <a:p>
            <a:r>
              <a:rPr lang="en-US" dirty="0" err="1"/>
              <a:t>Hanqing</a:t>
            </a:r>
            <a:r>
              <a:rPr lang="en-US" dirty="0"/>
              <a:t> Guo, </a:t>
            </a:r>
            <a:r>
              <a:rPr lang="en-US" dirty="0" err="1"/>
              <a:t>Shaoen</a:t>
            </a:r>
            <a:r>
              <a:rPr lang="en-US" dirty="0"/>
              <a:t> Wu, </a:t>
            </a:r>
            <a:r>
              <a:rPr lang="en-US" dirty="0" err="1"/>
              <a:t>Honggang</a:t>
            </a:r>
            <a:r>
              <a:rPr lang="en-US" dirty="0"/>
              <a:t> Wang, Mahmoud </a:t>
            </a:r>
            <a:r>
              <a:rPr lang="en-US" dirty="0" err="1"/>
              <a:t>Daneshmand</a:t>
            </a:r>
            <a:endParaRPr lang="en-US" dirty="0"/>
          </a:p>
          <a:p>
            <a:r>
              <a:rPr lang="en-US" dirty="0"/>
              <a:t>Present by: Hanqing Guo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101BC-F224-4129-8E4D-60A0AEF3E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1576515"/>
            <a:ext cx="1052779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DSIC: Deep Learning based Self-Interference Cancellation for In-Band Full Duplex Wireless</a:t>
            </a:r>
          </a:p>
        </p:txBody>
      </p:sp>
    </p:spTree>
    <p:extLst>
      <p:ext uri="{BB962C8B-B14F-4D97-AF65-F5344CB8AC3E}">
        <p14:creationId xmlns:p14="http://schemas.microsoft.com/office/powerpoint/2010/main" val="297423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64"/>
    </mc:Choice>
    <mc:Fallback>
      <p:transition spd="slow" advTm="429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509EED-4A93-40E9-AA03-FE29FB3239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Use neural network to model </a:t>
                </a:r>
                <a:r>
                  <a:rPr lang="en-US" dirty="0">
                    <a:solidFill>
                      <a:srgbClr val="FF0000"/>
                    </a:solidFill>
                  </a:rPr>
                  <a:t>SI channel</a:t>
                </a:r>
                <a:r>
                  <a:rPr lang="en-US" dirty="0">
                    <a:solidFill>
                      <a:schemeClr val="tx1"/>
                    </a:solidFill>
                  </a:rPr>
                  <a:t>, which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input of neural network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output would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509EED-4A93-40E9-AA03-FE29FB323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4DC6F52-BABD-4F51-BFDA-7716597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dirty="0"/>
              <a:t>Neural Network Based SI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46CAA-C85D-470E-8896-482B5734A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8DB26-ECA6-485F-A02C-F228BF30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33" y="1860924"/>
            <a:ext cx="593828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1"/>
    </mc:Choice>
    <mc:Fallback>
      <p:transition spd="slow" advTm="125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03F49ED-AEC6-495A-9C61-4B75876249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399" y="1750322"/>
            <a:ext cx="7016817" cy="929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DC6F52-BABD-4F51-BFDA-77165978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DSIC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46CAA-C85D-470E-8896-482B5734A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37100"/>
            <a:ext cx="2743200" cy="365125"/>
          </a:xfrm>
        </p:spPr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FE21836-67C5-4F1D-88B9-45C903D4FF00}"/>
              </a:ext>
            </a:extLst>
          </p:cNvPr>
          <p:cNvSpPr txBox="1">
            <a:spLocks/>
          </p:cNvSpPr>
          <p:nvPr/>
        </p:nvSpPr>
        <p:spPr bwMode="auto">
          <a:xfrm>
            <a:off x="914399" y="2748835"/>
            <a:ext cx="5181600" cy="300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4585A"/>
                </a:solidFill>
                <a:latin typeface="+mn-lt"/>
                <a:ea typeface="ＭＳ Ｐゴシック" charset="0"/>
                <a:cs typeface="Open Sans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54585A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54585A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54585A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54585A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Constructing Dataset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Training with back propagation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Loading the trained model to cancel Self-interference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9E6BC-3AF0-4D43-8789-89E47C867DB6}"/>
              </a:ext>
            </a:extLst>
          </p:cNvPr>
          <p:cNvSpPr txBox="1"/>
          <p:nvPr/>
        </p:nvSpPr>
        <p:spPr>
          <a:xfrm>
            <a:off x="6750517" y="2923269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 =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4D56EA-AB04-46F4-98FF-3F884949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16" y="2739209"/>
            <a:ext cx="2971800" cy="186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A247C-9E27-4B5D-B7AA-F762C46D2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414" y="4747111"/>
            <a:ext cx="3733800" cy="1009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75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"/>
    </mc:Choice>
    <mc:Fallback>
      <p:transition spd="slow" advTm="1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9FD328-99AE-4E12-9804-68C442ACC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0445" y="1898838"/>
            <a:ext cx="6340992" cy="41385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8B2331-7D69-4731-B4FA-7D70E00A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47BBC-BC08-4B62-8737-F2EE24A7D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30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8B2331-7D69-4731-B4FA-7D70E00A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Challenge: </a:t>
            </a:r>
            <a:r>
              <a:rPr lang="en-US" i="1" dirty="0"/>
              <a:t>Modulation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47BBC-BC08-4B62-8737-F2EE24A7D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66E2A-10D5-4BAA-9BC8-F3902E9A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384675"/>
            <a:ext cx="5962650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FB59A-545C-48BF-B224-D06D921F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914725"/>
            <a:ext cx="5561365" cy="47267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0F78B7-6E85-4ACE-ABAA-D8B4523CF552}"/>
              </a:ext>
            </a:extLst>
          </p:cNvPr>
          <p:cNvSpPr/>
          <p:nvPr/>
        </p:nvSpPr>
        <p:spPr>
          <a:xfrm>
            <a:off x="587142" y="2675823"/>
            <a:ext cx="490888" cy="413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394A5-5F42-4719-93AA-90151F7D3C75}"/>
              </a:ext>
            </a:extLst>
          </p:cNvPr>
          <p:cNvSpPr/>
          <p:nvPr/>
        </p:nvSpPr>
        <p:spPr>
          <a:xfrm>
            <a:off x="1689735" y="2675823"/>
            <a:ext cx="1219200" cy="413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00111001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61FA5C-704C-44D6-9D03-28A57303496E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078030" y="2882766"/>
            <a:ext cx="611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071DE-1ED9-41E9-8C8F-CA8CA907DB41}"/>
              </a:ext>
            </a:extLst>
          </p:cNvPr>
          <p:cNvSpPr/>
          <p:nvPr/>
        </p:nvSpPr>
        <p:spPr>
          <a:xfrm>
            <a:off x="3318510" y="2294818"/>
            <a:ext cx="959618" cy="1175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1+0j, </a:t>
            </a:r>
          </a:p>
          <a:p>
            <a:pPr algn="ctr"/>
            <a:r>
              <a:rPr lang="en-US" dirty="0"/>
              <a:t>0-1j,</a:t>
            </a:r>
          </a:p>
          <a:p>
            <a:pPr algn="ctr"/>
            <a:r>
              <a:rPr lang="en-US" dirty="0"/>
              <a:t>0+1j, </a:t>
            </a:r>
          </a:p>
          <a:p>
            <a:pPr algn="ctr"/>
            <a:r>
              <a:rPr lang="en-US" dirty="0"/>
              <a:t>-1+0j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E3242F-9139-4292-B585-26D8C302C63B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2908935" y="2882766"/>
            <a:ext cx="409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95A3BF0-A059-4960-8E20-5F696E9C4C7F}"/>
              </a:ext>
            </a:extLst>
          </p:cNvPr>
          <p:cNvSpPr/>
          <p:nvPr/>
        </p:nvSpPr>
        <p:spPr>
          <a:xfrm>
            <a:off x="4292867" y="2877954"/>
            <a:ext cx="3628725" cy="2358189"/>
          </a:xfrm>
          <a:custGeom>
            <a:avLst/>
            <a:gdLst>
              <a:gd name="connsiteX0" fmla="*/ 0 w 3628725"/>
              <a:gd name="connsiteY0" fmla="*/ 0 h 2358189"/>
              <a:gd name="connsiteX1" fmla="*/ 1771049 w 3628725"/>
              <a:gd name="connsiteY1" fmla="*/ 1953928 h 2358189"/>
              <a:gd name="connsiteX2" fmla="*/ 3628725 w 3628725"/>
              <a:gd name="connsiteY2" fmla="*/ 2358189 h 235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5" h="2358189">
                <a:moveTo>
                  <a:pt x="0" y="0"/>
                </a:moveTo>
                <a:cubicBezTo>
                  <a:pt x="583131" y="780448"/>
                  <a:pt x="1166262" y="1560897"/>
                  <a:pt x="1771049" y="1953928"/>
                </a:cubicBezTo>
                <a:cubicBezTo>
                  <a:pt x="2375837" y="2346960"/>
                  <a:pt x="3002281" y="2352574"/>
                  <a:pt x="3628725" y="235818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7B6CC-ACC3-4814-B331-5F680831D26F}"/>
              </a:ext>
            </a:extLst>
          </p:cNvPr>
          <p:cNvSpPr txBox="1"/>
          <p:nvPr/>
        </p:nvSpPr>
        <p:spPr>
          <a:xfrm>
            <a:off x="4845519" y="3301465"/>
            <a:ext cx="193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sampling and</a:t>
            </a:r>
          </a:p>
          <a:p>
            <a:r>
              <a:rPr lang="en-US" dirty="0"/>
              <a:t>Pulse shaping</a:t>
            </a:r>
          </a:p>
        </p:txBody>
      </p:sp>
    </p:spTree>
    <p:extLst>
      <p:ext uri="{BB962C8B-B14F-4D97-AF65-F5344CB8AC3E}">
        <p14:creationId xmlns:p14="http://schemas.microsoft.com/office/powerpoint/2010/main" val="39022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FBDC7-8E00-44F5-A959-27DCCC060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1313"/>
            <a:ext cx="5181600" cy="4650161"/>
          </a:xfrm>
        </p:spPr>
        <p:txBody>
          <a:bodyPr/>
          <a:lstStyle/>
          <a:p>
            <a:r>
              <a:rPr lang="en-US" dirty="0"/>
              <a:t>Synchronization 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barker code</a:t>
            </a:r>
            <a:r>
              <a:rPr lang="en-US" sz="2400" dirty="0"/>
              <a:t> is added at the head of every source signal sequence. </a:t>
            </a:r>
          </a:p>
          <a:p>
            <a:pPr marL="0" indent="0">
              <a:buNone/>
            </a:pPr>
            <a:r>
              <a:rPr lang="en-US" sz="2400" dirty="0"/>
              <a:t>At a receiver, once if the receive chain has all barker codes in its buffer, it can extract a synchronized signal. </a:t>
            </a:r>
          </a:p>
          <a:p>
            <a:pPr marL="0" indent="0">
              <a:buNone/>
            </a:pPr>
            <a:r>
              <a:rPr lang="en-US" sz="2400" dirty="0"/>
              <a:t>We have implemented a barker code based frame synchronization block in </a:t>
            </a:r>
            <a:r>
              <a:rPr lang="en-US" sz="2400" dirty="0" err="1"/>
              <a:t>GNURadio</a:t>
            </a:r>
            <a:r>
              <a:rPr lang="en-US" sz="2400" dirty="0"/>
              <a:t> followed by data collection block.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1A9DA-213E-42ED-B8FC-23CF04B36B5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Loading</a:t>
                </a:r>
              </a:p>
              <a:p>
                <a:pPr marL="0" indent="0">
                  <a:buNone/>
                </a:pPr>
                <a:r>
                  <a:rPr lang="en-US" sz="2400" dirty="0"/>
                  <a:t>We build an OOT module which load the trained model parameters and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1A9DA-213E-42ED-B8FC-23CF04B36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215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BFE8D87-468B-4ECC-AAA7-B136ACF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Challenge: </a:t>
            </a:r>
            <a:r>
              <a:rPr lang="en-US" i="1" dirty="0"/>
              <a:t>Synchronization</a:t>
            </a:r>
            <a:r>
              <a:rPr lang="en-US" dirty="0"/>
              <a:t> and </a:t>
            </a:r>
            <a:r>
              <a:rPr lang="en-US" i="1" dirty="0"/>
              <a:t>Loading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50D9-CB53-4C10-99A3-9E7791599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40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9A57-4CA2-48F0-A86B-3E18CD74B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753" y="2473569"/>
            <a:ext cx="10421815" cy="1177070"/>
          </a:xfrm>
        </p:spPr>
        <p:txBody>
          <a:bodyPr>
            <a:normAutofit/>
          </a:bodyPr>
          <a:lstStyle/>
          <a:p>
            <a:r>
              <a:rPr lang="en-US" dirty="0"/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339692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E8D87-468B-4ECC-AAA7-B136ACF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50D9-CB53-4C10-99A3-9E7791599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25521B-9D1B-1A4B-A95E-4BFBFB40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71314"/>
            <a:ext cx="10515600" cy="4114800"/>
          </a:xfrm>
        </p:spPr>
        <p:txBody>
          <a:bodyPr/>
          <a:lstStyle/>
          <a:p>
            <a:r>
              <a:rPr lang="en-US" dirty="0"/>
              <a:t>Collecting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A16316-B737-4A3E-886C-D564BF4AACAB}"/>
              </a:ext>
            </a:extLst>
          </p:cNvPr>
          <p:cNvSpPr/>
          <p:nvPr/>
        </p:nvSpPr>
        <p:spPr>
          <a:xfrm>
            <a:off x="1366787" y="2812983"/>
            <a:ext cx="73152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F462C6-DB14-4FBB-8B80-D78EBFE59F5C}"/>
              </a:ext>
            </a:extLst>
          </p:cNvPr>
          <p:cNvSpPr/>
          <p:nvPr/>
        </p:nvSpPr>
        <p:spPr>
          <a:xfrm>
            <a:off x="5061284" y="2812982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C0C3E-5A16-4A6F-9BBC-C63632EFD13D}"/>
              </a:ext>
            </a:extLst>
          </p:cNvPr>
          <p:cNvSpPr/>
          <p:nvPr/>
        </p:nvSpPr>
        <p:spPr>
          <a:xfrm>
            <a:off x="6994358" y="2812983"/>
            <a:ext cx="1138989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USRP 1 TX1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ED5AC8-9431-44FD-A361-4FEBE20B98BD}"/>
              </a:ext>
            </a:extLst>
          </p:cNvPr>
          <p:cNvCxnSpPr>
            <a:cxnSpLocks/>
          </p:cNvCxnSpPr>
          <p:nvPr/>
        </p:nvCxnSpPr>
        <p:spPr>
          <a:xfrm flipV="1">
            <a:off x="2098307" y="3120989"/>
            <a:ext cx="7218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BE412-D35C-4704-A149-28B9D21D3E9C}"/>
              </a:ext>
            </a:extLst>
          </p:cNvPr>
          <p:cNvSpPr/>
          <p:nvPr/>
        </p:nvSpPr>
        <p:spPr>
          <a:xfrm>
            <a:off x="1366787" y="3593432"/>
            <a:ext cx="847024" cy="5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USRP 1 RX1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AD808C-FB1B-48F3-BF93-F7AD395F6721}"/>
              </a:ext>
            </a:extLst>
          </p:cNvPr>
          <p:cNvSpPr/>
          <p:nvPr/>
        </p:nvSpPr>
        <p:spPr>
          <a:xfrm>
            <a:off x="2829827" y="2812981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00111001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F80667-79A0-4EE1-89E2-8F084AC0CA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36720" y="3120989"/>
            <a:ext cx="82456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55A2CA-1805-47F0-9DB7-F457E4BE5764}"/>
              </a:ext>
            </a:extLst>
          </p:cNvPr>
          <p:cNvSpPr/>
          <p:nvPr/>
        </p:nvSpPr>
        <p:spPr>
          <a:xfrm>
            <a:off x="4168541" y="2071314"/>
            <a:ext cx="922421" cy="517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Barker code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3A0688-99B0-4682-83C5-76BAAE6838C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629752" y="2589196"/>
            <a:ext cx="0" cy="53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B11C1F-5705-49B6-8B49-4FEC52AB9DB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58552" y="3120991"/>
            <a:ext cx="535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29DDA-681C-449C-8A6B-1281C0E338F0}"/>
              </a:ext>
            </a:extLst>
          </p:cNvPr>
          <p:cNvSpPr/>
          <p:nvPr/>
        </p:nvSpPr>
        <p:spPr>
          <a:xfrm>
            <a:off x="2817393" y="3554648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De-modulation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D9429E-75BC-4F5D-A302-B69ACA78C80A}"/>
              </a:ext>
            </a:extLst>
          </p:cNvPr>
          <p:cNvSpPr/>
          <p:nvPr/>
        </p:nvSpPr>
        <p:spPr>
          <a:xfrm>
            <a:off x="5061284" y="3555989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4BB02-F7FA-47F7-9A59-24807B638D14}"/>
              </a:ext>
            </a:extLst>
          </p:cNvPr>
          <p:cNvCxnSpPr>
            <a:stCxn id="12" idx="3"/>
            <a:endCxn id="29" idx="1"/>
          </p:cNvCxnSpPr>
          <p:nvPr/>
        </p:nvCxnSpPr>
        <p:spPr>
          <a:xfrm>
            <a:off x="2213811" y="3861073"/>
            <a:ext cx="603582" cy="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12222A-5C0A-489F-AF48-42F955F166F9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4214661" y="3862657"/>
            <a:ext cx="846623" cy="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C2C2EA-4410-479E-9575-EEF226569E27}"/>
              </a:ext>
            </a:extLst>
          </p:cNvPr>
          <p:cNvSpPr/>
          <p:nvPr/>
        </p:nvSpPr>
        <p:spPr>
          <a:xfrm>
            <a:off x="1049154" y="4791676"/>
            <a:ext cx="1212783" cy="7165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Sink2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8CFD906-73A5-4CC3-BB2A-F860023EF465}"/>
              </a:ext>
            </a:extLst>
          </p:cNvPr>
          <p:cNvSpPr/>
          <p:nvPr/>
        </p:nvSpPr>
        <p:spPr>
          <a:xfrm>
            <a:off x="6957460" y="1863272"/>
            <a:ext cx="1212783" cy="7165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Sink1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FAF01C41-9157-487E-9D39-337BA9D792DC}"/>
              </a:ext>
            </a:extLst>
          </p:cNvPr>
          <p:cNvCxnSpPr>
            <a:stCxn id="6" idx="3"/>
            <a:endCxn id="37" idx="1"/>
          </p:cNvCxnSpPr>
          <p:nvPr/>
        </p:nvCxnSpPr>
        <p:spPr>
          <a:xfrm flipV="1">
            <a:off x="6458552" y="2221556"/>
            <a:ext cx="498908" cy="899435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85F4FCAF-42CB-44BB-84B9-AD2A74CD6B03}"/>
              </a:ext>
            </a:extLst>
          </p:cNvPr>
          <p:cNvCxnSpPr>
            <a:stCxn id="12" idx="3"/>
            <a:endCxn id="36" idx="0"/>
          </p:cNvCxnSpPr>
          <p:nvPr/>
        </p:nvCxnSpPr>
        <p:spPr>
          <a:xfrm flipH="1">
            <a:off x="1655546" y="3861073"/>
            <a:ext cx="558265" cy="930603"/>
          </a:xfrm>
          <a:prstGeom prst="curvedConnector4">
            <a:avLst>
              <a:gd name="adj1" fmla="val -40948"/>
              <a:gd name="adj2" fmla="val 643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B58E2BF-41B0-42F0-90C0-084E017EDEF5}"/>
              </a:ext>
            </a:extLst>
          </p:cNvPr>
          <p:cNvCxnSpPr>
            <a:cxnSpLocks/>
          </p:cNvCxnSpPr>
          <p:nvPr/>
        </p:nvCxnSpPr>
        <p:spPr>
          <a:xfrm rot="5400000">
            <a:off x="3521951" y="2911999"/>
            <a:ext cx="977954" cy="349798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6015DDE2-2530-46D6-BDD9-1B5AAE5DFA9A}"/>
              </a:ext>
            </a:extLst>
          </p:cNvPr>
          <p:cNvCxnSpPr>
            <a:stCxn id="30" idx="3"/>
            <a:endCxn id="37" idx="2"/>
          </p:cNvCxnSpPr>
          <p:nvPr/>
        </p:nvCxnSpPr>
        <p:spPr>
          <a:xfrm flipV="1">
            <a:off x="6458552" y="2579840"/>
            <a:ext cx="1105300" cy="1284158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A378D5-B53D-4ADD-8034-6FB127B0363D}"/>
              </a:ext>
            </a:extLst>
          </p:cNvPr>
          <p:cNvSpPr txBox="1"/>
          <p:nvPr/>
        </p:nvSpPr>
        <p:spPr>
          <a:xfrm>
            <a:off x="3474720" y="5050413"/>
            <a:ext cx="211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Notify Start Collect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66DD3F-A683-4E88-AA70-CECB08B6C674}"/>
              </a:ext>
            </a:extLst>
          </p:cNvPr>
          <p:cNvSpPr txBox="1"/>
          <p:nvPr/>
        </p:nvSpPr>
        <p:spPr>
          <a:xfrm>
            <a:off x="6708006" y="3676407"/>
            <a:ext cx="211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Notify Start Collect</a:t>
            </a:r>
          </a:p>
        </p:txBody>
      </p:sp>
    </p:spTree>
    <p:extLst>
      <p:ext uri="{BB962C8B-B14F-4D97-AF65-F5344CB8AC3E}">
        <p14:creationId xmlns:p14="http://schemas.microsoft.com/office/powerpoint/2010/main" val="27255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FE8D87-468B-4ECC-AAA7-B136ACF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50D9-CB53-4C10-99A3-9E7791599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25521B-9D1B-1A4B-A95E-4BFBFB40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71314"/>
            <a:ext cx="10515600" cy="4114800"/>
          </a:xfrm>
        </p:spPr>
        <p:txBody>
          <a:bodyPr/>
          <a:lstStyle/>
          <a:p>
            <a:r>
              <a:rPr lang="en-US" dirty="0"/>
              <a:t>Loading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A16316-B737-4A3E-886C-D564BF4AACAB}"/>
              </a:ext>
            </a:extLst>
          </p:cNvPr>
          <p:cNvSpPr/>
          <p:nvPr/>
        </p:nvSpPr>
        <p:spPr>
          <a:xfrm>
            <a:off x="838199" y="2812983"/>
            <a:ext cx="1260107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1,2, …,10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F462C6-DB14-4FBB-8B80-D78EBFE59F5C}"/>
              </a:ext>
            </a:extLst>
          </p:cNvPr>
          <p:cNvSpPr/>
          <p:nvPr/>
        </p:nvSpPr>
        <p:spPr>
          <a:xfrm>
            <a:off x="5061284" y="2812982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C0C3E-5A16-4A6F-9BBC-C63632EFD13D}"/>
              </a:ext>
            </a:extLst>
          </p:cNvPr>
          <p:cNvSpPr/>
          <p:nvPr/>
        </p:nvSpPr>
        <p:spPr>
          <a:xfrm>
            <a:off x="6994358" y="2812983"/>
            <a:ext cx="1138989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USRP 1 TX1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ED5AC8-9431-44FD-A361-4FEBE20B98BD}"/>
              </a:ext>
            </a:extLst>
          </p:cNvPr>
          <p:cNvCxnSpPr>
            <a:cxnSpLocks/>
          </p:cNvCxnSpPr>
          <p:nvPr/>
        </p:nvCxnSpPr>
        <p:spPr>
          <a:xfrm flipV="1">
            <a:off x="2098307" y="3120989"/>
            <a:ext cx="7218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BE412-D35C-4704-A149-28B9D21D3E9C}"/>
              </a:ext>
            </a:extLst>
          </p:cNvPr>
          <p:cNvSpPr/>
          <p:nvPr/>
        </p:nvSpPr>
        <p:spPr>
          <a:xfrm>
            <a:off x="953705" y="4047667"/>
            <a:ext cx="942472" cy="535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USRP 1 RX1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AD808C-FB1B-48F3-BF93-F7AD395F6721}"/>
              </a:ext>
            </a:extLst>
          </p:cNvPr>
          <p:cNvSpPr/>
          <p:nvPr/>
        </p:nvSpPr>
        <p:spPr>
          <a:xfrm>
            <a:off x="2829827" y="2812981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 streams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F80667-79A0-4EE1-89E2-8F084AC0CA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36720" y="3120989"/>
            <a:ext cx="82456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B11C1F-5705-49B6-8B49-4FEC52AB9DB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58552" y="3120991"/>
            <a:ext cx="535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729DDA-681C-449C-8A6B-1281C0E338F0}"/>
              </a:ext>
            </a:extLst>
          </p:cNvPr>
          <p:cNvSpPr/>
          <p:nvPr/>
        </p:nvSpPr>
        <p:spPr>
          <a:xfrm>
            <a:off x="4698732" y="4008883"/>
            <a:ext cx="1397268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De-modulation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D9429E-75BC-4F5D-A302-B69ACA78C80A}"/>
              </a:ext>
            </a:extLst>
          </p:cNvPr>
          <p:cNvSpPr/>
          <p:nvPr/>
        </p:nvSpPr>
        <p:spPr>
          <a:xfrm>
            <a:off x="7000778" y="4023565"/>
            <a:ext cx="113257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101,102,…,120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4BB02-F7FA-47F7-9A59-24807B638D14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>
            <a:off x="1896177" y="4315308"/>
            <a:ext cx="2802555" cy="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12222A-5C0A-489F-AF48-42F955F166F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096000" y="4316892"/>
            <a:ext cx="904778" cy="1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38B969E-BECD-4846-9246-DBFF2023CFFE}"/>
              </a:ext>
            </a:extLst>
          </p:cNvPr>
          <p:cNvSpPr/>
          <p:nvPr/>
        </p:nvSpPr>
        <p:spPr>
          <a:xfrm>
            <a:off x="838200" y="5076092"/>
            <a:ext cx="1260107" cy="6160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101,102, …,120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5A467-C77D-4BD6-A134-F3862D957CC0}"/>
              </a:ext>
            </a:extLst>
          </p:cNvPr>
          <p:cNvSpPr/>
          <p:nvPr/>
        </p:nvSpPr>
        <p:spPr>
          <a:xfrm>
            <a:off x="5061285" y="5076091"/>
            <a:ext cx="1397268" cy="6160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D6D446-3F1A-4FD1-9343-930DDAC50D10}"/>
              </a:ext>
            </a:extLst>
          </p:cNvPr>
          <p:cNvSpPr/>
          <p:nvPr/>
        </p:nvSpPr>
        <p:spPr>
          <a:xfrm>
            <a:off x="6994359" y="5076092"/>
            <a:ext cx="1138989" cy="6160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USRP 2 TX2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17CEBE-8EE2-40ED-8605-5808B538D13F}"/>
              </a:ext>
            </a:extLst>
          </p:cNvPr>
          <p:cNvCxnSpPr>
            <a:cxnSpLocks/>
          </p:cNvCxnSpPr>
          <p:nvPr/>
        </p:nvCxnSpPr>
        <p:spPr>
          <a:xfrm flipV="1">
            <a:off x="2098308" y="5384098"/>
            <a:ext cx="72189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F8838F-C429-42AF-A1DC-9A4BE6BFECC3}"/>
              </a:ext>
            </a:extLst>
          </p:cNvPr>
          <p:cNvSpPr/>
          <p:nvPr/>
        </p:nvSpPr>
        <p:spPr>
          <a:xfrm>
            <a:off x="2829828" y="5076090"/>
            <a:ext cx="1397268" cy="6160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 streams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60A180-7AD8-4E78-93EF-A00219F788F4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236721" y="5384098"/>
            <a:ext cx="82456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943096-AD28-4E04-9CE9-0C9279146E9D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>
            <a:off x="6458553" y="5384100"/>
            <a:ext cx="5358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B0CC6E-2F7E-4AF0-A2D2-ADA3E9787E15}"/>
              </a:ext>
            </a:extLst>
          </p:cNvPr>
          <p:cNvSpPr/>
          <p:nvPr/>
        </p:nvSpPr>
        <p:spPr>
          <a:xfrm>
            <a:off x="2956560" y="3583006"/>
            <a:ext cx="1135781" cy="5516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Model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9C26D8E7-E852-4E20-A7FE-4334794A4D27}"/>
              </a:ext>
            </a:extLst>
          </p:cNvPr>
          <p:cNvCxnSpPr>
            <a:endCxn id="21" idx="3"/>
          </p:cNvCxnSpPr>
          <p:nvPr/>
        </p:nvCxnSpPr>
        <p:spPr>
          <a:xfrm rot="10800000" flipV="1">
            <a:off x="4092341" y="3120989"/>
            <a:ext cx="2606842" cy="737858"/>
          </a:xfrm>
          <a:prstGeom prst="curvedConnector3">
            <a:avLst>
              <a:gd name="adj1" fmla="val -16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FEC509-647F-40F9-8FD0-E832F298A85B}"/>
              </a:ext>
            </a:extLst>
          </p:cNvPr>
          <p:cNvCxnSpPr>
            <a:stCxn id="21" idx="2"/>
          </p:cNvCxnSpPr>
          <p:nvPr/>
        </p:nvCxnSpPr>
        <p:spPr>
          <a:xfrm flipH="1">
            <a:off x="3524450" y="4134687"/>
            <a:ext cx="1" cy="196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1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FBDC7-8E00-44F5-A959-27DCCC060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1314"/>
            <a:ext cx="3089031" cy="4285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convergence are related to sample size K. For different length of input and modulation scheme, the best K varies.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9A5172-28BF-49C9-B69D-796C95B8A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757261"/>
            <a:ext cx="5398571" cy="45990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FE8D87-468B-4ECC-AAA7-B136ACF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50D9-CB53-4C10-99A3-9E7791599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6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32C5A3-184F-4FEA-9232-C41FE7CE81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9680"/>
            <a:ext cx="5181600" cy="39738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FE8D87-468B-4ECC-AAA7-B136ACF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Cancellation and BER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50D9-CB53-4C10-99A3-9E7791599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F0CA21-210B-4290-BB13-2C3547B16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93028"/>
            <a:ext cx="5181600" cy="18721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248D85-90A5-49FD-97D1-8B155D5B51D8}"/>
                  </a:ext>
                </a:extLst>
              </p:cNvPr>
              <p:cNvSpPr txBox="1"/>
              <p:nvPr/>
            </p:nvSpPr>
            <p:spPr>
              <a:xfrm>
                <a:off x="1032318" y="1896227"/>
                <a:ext cx="2425087" cy="363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248D85-90A5-49FD-97D1-8B155D5B5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18" y="1896227"/>
                <a:ext cx="2425087" cy="363754"/>
              </a:xfrm>
              <a:prstGeom prst="rect">
                <a:avLst/>
              </a:prstGeom>
              <a:blipFill>
                <a:blip r:embed="rId4"/>
                <a:stretch>
                  <a:fillRect l="-3015" t="-160000" r="-1759" b="-2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8650A8-EBAA-4BFF-8ACC-3F565BF89A3F}"/>
                  </a:ext>
                </a:extLst>
              </p:cNvPr>
              <p:cNvSpPr txBox="1"/>
              <p:nvPr/>
            </p:nvSpPr>
            <p:spPr>
              <a:xfrm>
                <a:off x="4004920" y="1885048"/>
                <a:ext cx="2857898" cy="369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=17.8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8650A8-EBAA-4BFF-8ACC-3F565BF8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20" y="1885048"/>
                <a:ext cx="2857898" cy="369397"/>
              </a:xfrm>
              <a:prstGeom prst="rect">
                <a:avLst/>
              </a:prstGeom>
              <a:blipFill>
                <a:blip r:embed="rId5"/>
                <a:stretch>
                  <a:fillRect l="-2345" t="-157377" r="-1493" b="-2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89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2779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Background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In-Band Full Duplex (IBFD)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Self Interference (SI)</a:t>
            </a:r>
          </a:p>
          <a:p>
            <a:pPr>
              <a:lnSpc>
                <a:spcPct val="150000"/>
              </a:lnSpc>
            </a:pPr>
            <a:r>
              <a:rPr lang="en-US" dirty="0"/>
              <a:t>Deep Learning based Self Interference Cancellation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Performance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F68168-686F-1F4F-8BE2-1AA8C9DCC60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56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86"/>
    </mc:Choice>
    <mc:Fallback>
      <p:transition spd="slow" advTm="658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C71DE-DFB1-9944-BD2A-D6E58D59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04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522D9-11CE-0346-893B-E7FA7FF50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75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9A57-4CA2-48F0-A86B-3E18CD74B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6529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"/>
    </mc:Choice>
    <mc:Fallback>
      <p:transition spd="slow" advTm="42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656E3-3F96-46E2-858D-6CAADED6D2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In-band full duplex (IBFD) wireless refers to the </a:t>
            </a:r>
            <a:r>
              <a:rPr lang="en-US" dirty="0">
                <a:solidFill>
                  <a:srgbClr val="FF0000"/>
                </a:solidFill>
              </a:rPr>
              <a:t>bi-directional transmission</a:t>
            </a:r>
            <a:r>
              <a:rPr lang="en-US" dirty="0"/>
              <a:t> on the </a:t>
            </a:r>
            <a:r>
              <a:rPr lang="en-US" dirty="0">
                <a:solidFill>
                  <a:schemeClr val="accent1"/>
                </a:solidFill>
              </a:rPr>
              <a:t>same frequency band </a:t>
            </a:r>
            <a:r>
              <a:rPr lang="en-US" dirty="0"/>
              <a:t>at the </a:t>
            </a:r>
            <a:r>
              <a:rPr lang="en-US" dirty="0">
                <a:solidFill>
                  <a:schemeClr val="accent1"/>
                </a:solidFill>
              </a:rPr>
              <a:t>same time</a:t>
            </a:r>
            <a:r>
              <a:rPr lang="en-US" dirty="0"/>
              <a:t>, which intuitively boosts the spectrum efﬁciency and channel utilization.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6BE-03A2-4FD9-8238-D9F0CFA8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1314"/>
            <a:ext cx="5181600" cy="4114800"/>
          </a:xfrm>
        </p:spPr>
        <p:txBody>
          <a:bodyPr/>
          <a:lstStyle/>
          <a:p>
            <a:r>
              <a:rPr lang="en-US" dirty="0"/>
              <a:t>Same frequency band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2DE44-A333-4EDF-92D0-E7E7A98E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In-Band Full Duplex (IBFD)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17452-CBC4-476C-8933-83CDACA0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05CEAB-FB04-4EC5-934A-556B3FC84524}"/>
              </a:ext>
            </a:extLst>
          </p:cNvPr>
          <p:cNvSpPr/>
          <p:nvPr/>
        </p:nvSpPr>
        <p:spPr>
          <a:xfrm>
            <a:off x="6821424" y="4128714"/>
            <a:ext cx="1143000" cy="594360"/>
          </a:xfrm>
          <a:prstGeom prst="roundRect">
            <a:avLst/>
          </a:prstGeom>
          <a:solidFill>
            <a:srgbClr val="FBB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BD3C5C-DA1A-4368-8A27-C6CECFF0F94A}"/>
              </a:ext>
            </a:extLst>
          </p:cNvPr>
          <p:cNvSpPr/>
          <p:nvPr/>
        </p:nvSpPr>
        <p:spPr>
          <a:xfrm>
            <a:off x="9323832" y="4128714"/>
            <a:ext cx="1143000" cy="5943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A91DB7-5165-4446-8135-8F1F65823BB0}"/>
              </a:ext>
            </a:extLst>
          </p:cNvPr>
          <p:cNvCxnSpPr/>
          <p:nvPr/>
        </p:nvCxnSpPr>
        <p:spPr>
          <a:xfrm flipH="1" flipV="1">
            <a:off x="6821424" y="3323964"/>
            <a:ext cx="256032" cy="80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18EFB-30E1-4302-94D1-BCB7295AA7E1}"/>
              </a:ext>
            </a:extLst>
          </p:cNvPr>
          <p:cNvCxnSpPr>
            <a:cxnSpLocks/>
          </p:cNvCxnSpPr>
          <p:nvPr/>
        </p:nvCxnSpPr>
        <p:spPr>
          <a:xfrm flipV="1">
            <a:off x="7635240" y="3323964"/>
            <a:ext cx="164592" cy="8264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9DEC2-530C-488F-94C8-8A719CB42035}"/>
              </a:ext>
            </a:extLst>
          </p:cNvPr>
          <p:cNvCxnSpPr/>
          <p:nvPr/>
        </p:nvCxnSpPr>
        <p:spPr>
          <a:xfrm flipH="1" flipV="1">
            <a:off x="9352788" y="3321281"/>
            <a:ext cx="256032" cy="80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80AB95-02D0-4BD9-BDC8-99BDEF255A23}"/>
              </a:ext>
            </a:extLst>
          </p:cNvPr>
          <p:cNvCxnSpPr>
            <a:cxnSpLocks/>
          </p:cNvCxnSpPr>
          <p:nvPr/>
        </p:nvCxnSpPr>
        <p:spPr>
          <a:xfrm flipV="1">
            <a:off x="10070592" y="3323964"/>
            <a:ext cx="187452" cy="8020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49B028-DB51-4606-972D-BC3E15647D18}"/>
              </a:ext>
            </a:extLst>
          </p:cNvPr>
          <p:cNvSpPr txBox="1"/>
          <p:nvPr/>
        </p:nvSpPr>
        <p:spPr>
          <a:xfrm>
            <a:off x="6501384" y="3429000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0F876-FAC3-474F-82EE-86816798A7F9}"/>
              </a:ext>
            </a:extLst>
          </p:cNvPr>
          <p:cNvSpPr txBox="1"/>
          <p:nvPr/>
        </p:nvSpPr>
        <p:spPr>
          <a:xfrm>
            <a:off x="7722108" y="3429000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241A-C6A2-42DC-BF98-AB2F1D37CB50}"/>
              </a:ext>
            </a:extLst>
          </p:cNvPr>
          <p:cNvSpPr txBox="1"/>
          <p:nvPr/>
        </p:nvSpPr>
        <p:spPr>
          <a:xfrm>
            <a:off x="8997696" y="3429000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F5301-71A8-428F-B43F-25D7C65963AE}"/>
              </a:ext>
            </a:extLst>
          </p:cNvPr>
          <p:cNvSpPr txBox="1"/>
          <p:nvPr/>
        </p:nvSpPr>
        <p:spPr>
          <a:xfrm>
            <a:off x="10164318" y="3396734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7A25A-3302-4EDD-AD7B-21BF10D621A6}"/>
              </a:ext>
            </a:extLst>
          </p:cNvPr>
          <p:cNvCxnSpPr/>
          <p:nvPr/>
        </p:nvCxnSpPr>
        <p:spPr>
          <a:xfrm flipH="1" flipV="1">
            <a:off x="6382512" y="2798064"/>
            <a:ext cx="118872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058BBD-8C3D-4A37-9C66-C264152A3624}"/>
              </a:ext>
            </a:extLst>
          </p:cNvPr>
          <p:cNvCxnSpPr>
            <a:cxnSpLocks/>
          </p:cNvCxnSpPr>
          <p:nvPr/>
        </p:nvCxnSpPr>
        <p:spPr>
          <a:xfrm flipV="1">
            <a:off x="6790563" y="2697127"/>
            <a:ext cx="0" cy="49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35826E-FB69-4DA8-8F37-60F603F43637}"/>
              </a:ext>
            </a:extLst>
          </p:cNvPr>
          <p:cNvCxnSpPr>
            <a:cxnSpLocks/>
          </p:cNvCxnSpPr>
          <p:nvPr/>
        </p:nvCxnSpPr>
        <p:spPr>
          <a:xfrm flipV="1">
            <a:off x="7079742" y="2839173"/>
            <a:ext cx="144018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B5E814-D086-4289-BBA2-10C218C41902}"/>
              </a:ext>
            </a:extLst>
          </p:cNvPr>
          <p:cNvCxnSpPr/>
          <p:nvPr/>
        </p:nvCxnSpPr>
        <p:spPr>
          <a:xfrm>
            <a:off x="7467600" y="2697127"/>
            <a:ext cx="167640" cy="4758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AC883-27FE-43A8-9742-8F62F2321CEF}"/>
              </a:ext>
            </a:extLst>
          </p:cNvPr>
          <p:cNvCxnSpPr>
            <a:cxnSpLocks/>
          </p:cNvCxnSpPr>
          <p:nvPr/>
        </p:nvCxnSpPr>
        <p:spPr>
          <a:xfrm>
            <a:off x="7900796" y="2646434"/>
            <a:ext cx="12956" cy="487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EBBC68-614B-4DEB-829F-154F80A73D36}"/>
              </a:ext>
            </a:extLst>
          </p:cNvPr>
          <p:cNvCxnSpPr>
            <a:cxnSpLocks/>
          </p:cNvCxnSpPr>
          <p:nvPr/>
        </p:nvCxnSpPr>
        <p:spPr>
          <a:xfrm flipH="1">
            <a:off x="8179308" y="2618277"/>
            <a:ext cx="297560" cy="59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4AAA8A-2245-4FD4-9BD4-3E047CE7D3A8}"/>
              </a:ext>
            </a:extLst>
          </p:cNvPr>
          <p:cNvCxnSpPr/>
          <p:nvPr/>
        </p:nvCxnSpPr>
        <p:spPr>
          <a:xfrm flipH="1" flipV="1">
            <a:off x="8939976" y="2768245"/>
            <a:ext cx="118872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A70698-B9CF-4405-B28A-B3159188670F}"/>
              </a:ext>
            </a:extLst>
          </p:cNvPr>
          <p:cNvCxnSpPr>
            <a:cxnSpLocks/>
          </p:cNvCxnSpPr>
          <p:nvPr/>
        </p:nvCxnSpPr>
        <p:spPr>
          <a:xfrm flipV="1">
            <a:off x="9348027" y="2667308"/>
            <a:ext cx="0" cy="49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4696B1-FE15-40E4-9656-7F23E035B4CA}"/>
              </a:ext>
            </a:extLst>
          </p:cNvPr>
          <p:cNvCxnSpPr>
            <a:cxnSpLocks/>
          </p:cNvCxnSpPr>
          <p:nvPr/>
        </p:nvCxnSpPr>
        <p:spPr>
          <a:xfrm flipV="1">
            <a:off x="9637206" y="2809354"/>
            <a:ext cx="144018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F41E4-5191-44E1-B02A-8457958FC39D}"/>
              </a:ext>
            </a:extLst>
          </p:cNvPr>
          <p:cNvCxnSpPr/>
          <p:nvPr/>
        </p:nvCxnSpPr>
        <p:spPr>
          <a:xfrm>
            <a:off x="10081074" y="2733230"/>
            <a:ext cx="167640" cy="4758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A8C8EE-96C5-4699-90AA-451AE1319E92}"/>
              </a:ext>
            </a:extLst>
          </p:cNvPr>
          <p:cNvCxnSpPr>
            <a:cxnSpLocks/>
          </p:cNvCxnSpPr>
          <p:nvPr/>
        </p:nvCxnSpPr>
        <p:spPr>
          <a:xfrm>
            <a:off x="10514270" y="2682537"/>
            <a:ext cx="12956" cy="487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3F6989-19C8-48E7-A92F-2EE3F14C3787}"/>
              </a:ext>
            </a:extLst>
          </p:cNvPr>
          <p:cNvCxnSpPr>
            <a:cxnSpLocks/>
          </p:cNvCxnSpPr>
          <p:nvPr/>
        </p:nvCxnSpPr>
        <p:spPr>
          <a:xfrm flipH="1">
            <a:off x="10792782" y="2654380"/>
            <a:ext cx="297560" cy="59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5210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7027">
        <p:split orient="vert"/>
      </p:transition>
    </mc:Choice>
    <mc:Fallback>
      <p:transition spd="slow" advTm="7702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656E3-3F96-46E2-858D-6CAADED6D2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Self Interference (SI) is a phenomena in IBFD when a node’s transmit power </a:t>
            </a:r>
            <a:r>
              <a:rPr lang="en-US" dirty="0">
                <a:solidFill>
                  <a:srgbClr val="FF0000"/>
                </a:solidFill>
              </a:rPr>
              <a:t>overshadows</a:t>
            </a:r>
            <a:r>
              <a:rPr lang="en-US" dirty="0"/>
              <a:t> its receiver chain. E.g. </a:t>
            </a:r>
            <a:r>
              <a:rPr lang="en-US" dirty="0">
                <a:solidFill>
                  <a:srgbClr val="FF0000"/>
                </a:solidFill>
              </a:rPr>
              <a:t>Rx1</a:t>
            </a:r>
            <a:r>
              <a:rPr lang="en-US" dirty="0"/>
              <a:t> is overshadowed by </a:t>
            </a:r>
            <a:r>
              <a:rPr lang="en-US" dirty="0">
                <a:solidFill>
                  <a:srgbClr val="00B0F0"/>
                </a:solidFill>
              </a:rPr>
              <a:t>Tx1</a:t>
            </a:r>
            <a:r>
              <a:rPr lang="en-US" dirty="0"/>
              <a:t>, thus cannot hear from </a:t>
            </a:r>
            <a:r>
              <a:rPr lang="en-US" dirty="0">
                <a:solidFill>
                  <a:srgbClr val="FF0000"/>
                </a:solidFill>
              </a:rPr>
              <a:t>TX2</a:t>
            </a:r>
            <a:r>
              <a:rPr lang="en-US" dirty="0"/>
              <a:t>. </a:t>
            </a:r>
          </a:p>
          <a:p>
            <a:r>
              <a:rPr lang="en-US" dirty="0"/>
              <a:t>The channel between </a:t>
            </a:r>
            <a:r>
              <a:rPr lang="en-US" dirty="0">
                <a:solidFill>
                  <a:srgbClr val="00B0F0"/>
                </a:solidFill>
              </a:rPr>
              <a:t>TX1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RX1</a:t>
            </a:r>
            <a:r>
              <a:rPr lang="en-US" dirty="0"/>
              <a:t> is called SI channel.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A6BE-03A2-4FD9-8238-D9F0CFA8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71314"/>
            <a:ext cx="5181600" cy="4114800"/>
          </a:xfrm>
        </p:spPr>
        <p:txBody>
          <a:bodyPr/>
          <a:lstStyle/>
          <a:p>
            <a:r>
              <a:rPr lang="en-US" dirty="0"/>
              <a:t>Same Frequency band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2DE44-A333-4EDF-92D0-E7E7A98E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Interference (SI)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17452-CBC4-476C-8933-83CDACA0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B70B6-1016-4DEE-AA64-BB58EE4B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32" y="2623764"/>
            <a:ext cx="4773168" cy="2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6749">
        <p:split orient="vert"/>
      </p:transition>
    </mc:Choice>
    <mc:Fallback>
      <p:transition spd="slow" advTm="36749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802934-42CA-4AA1-BE71-D74D6F71D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26135" y="2710644"/>
            <a:ext cx="5181600" cy="2676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82DE44-A333-4EDF-92D0-E7E7A98E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Self Interference (SI)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17452-CBC4-476C-8933-83CDACA0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05CEAB-FB04-4EC5-934A-556B3FC84524}"/>
              </a:ext>
            </a:extLst>
          </p:cNvPr>
          <p:cNvSpPr/>
          <p:nvPr/>
        </p:nvSpPr>
        <p:spPr>
          <a:xfrm>
            <a:off x="1325357" y="4411397"/>
            <a:ext cx="1143000" cy="594360"/>
          </a:xfrm>
          <a:prstGeom prst="roundRect">
            <a:avLst/>
          </a:prstGeom>
          <a:solidFill>
            <a:srgbClr val="FBB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BD3C5C-DA1A-4368-8A27-C6CECFF0F94A}"/>
              </a:ext>
            </a:extLst>
          </p:cNvPr>
          <p:cNvSpPr/>
          <p:nvPr/>
        </p:nvSpPr>
        <p:spPr>
          <a:xfrm>
            <a:off x="3827765" y="4411397"/>
            <a:ext cx="1143000" cy="5943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A91DB7-5165-4446-8135-8F1F65823BB0}"/>
              </a:ext>
            </a:extLst>
          </p:cNvPr>
          <p:cNvCxnSpPr/>
          <p:nvPr/>
        </p:nvCxnSpPr>
        <p:spPr>
          <a:xfrm flipH="1" flipV="1">
            <a:off x="1325357" y="3606647"/>
            <a:ext cx="256032" cy="80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18EFB-30E1-4302-94D1-BCB7295AA7E1}"/>
              </a:ext>
            </a:extLst>
          </p:cNvPr>
          <p:cNvCxnSpPr>
            <a:cxnSpLocks/>
          </p:cNvCxnSpPr>
          <p:nvPr/>
        </p:nvCxnSpPr>
        <p:spPr>
          <a:xfrm flipV="1">
            <a:off x="2139173" y="3606647"/>
            <a:ext cx="164592" cy="8264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9DEC2-530C-488F-94C8-8A719CB42035}"/>
              </a:ext>
            </a:extLst>
          </p:cNvPr>
          <p:cNvCxnSpPr/>
          <p:nvPr/>
        </p:nvCxnSpPr>
        <p:spPr>
          <a:xfrm flipH="1" flipV="1">
            <a:off x="3856721" y="3603964"/>
            <a:ext cx="256032" cy="80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80AB95-02D0-4BD9-BDC8-99BDEF255A23}"/>
              </a:ext>
            </a:extLst>
          </p:cNvPr>
          <p:cNvCxnSpPr>
            <a:cxnSpLocks/>
          </p:cNvCxnSpPr>
          <p:nvPr/>
        </p:nvCxnSpPr>
        <p:spPr>
          <a:xfrm flipV="1">
            <a:off x="4574525" y="3606647"/>
            <a:ext cx="187452" cy="8020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49B028-DB51-4606-972D-BC3E15647D18}"/>
              </a:ext>
            </a:extLst>
          </p:cNvPr>
          <p:cNvSpPr txBox="1"/>
          <p:nvPr/>
        </p:nvSpPr>
        <p:spPr>
          <a:xfrm>
            <a:off x="1005317" y="3711683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0F876-FAC3-474F-82EE-86816798A7F9}"/>
              </a:ext>
            </a:extLst>
          </p:cNvPr>
          <p:cNvSpPr txBox="1"/>
          <p:nvPr/>
        </p:nvSpPr>
        <p:spPr>
          <a:xfrm>
            <a:off x="2226041" y="3711683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241A-C6A2-42DC-BF98-AB2F1D37CB50}"/>
              </a:ext>
            </a:extLst>
          </p:cNvPr>
          <p:cNvSpPr txBox="1"/>
          <p:nvPr/>
        </p:nvSpPr>
        <p:spPr>
          <a:xfrm>
            <a:off x="3501629" y="3711683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6F5301-71A8-428F-B43F-25D7C65963AE}"/>
              </a:ext>
            </a:extLst>
          </p:cNvPr>
          <p:cNvSpPr txBox="1"/>
          <p:nvPr/>
        </p:nvSpPr>
        <p:spPr>
          <a:xfrm>
            <a:off x="4668251" y="3679417"/>
            <a:ext cx="81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77A25A-3302-4EDD-AD7B-21BF10D621A6}"/>
              </a:ext>
            </a:extLst>
          </p:cNvPr>
          <p:cNvCxnSpPr/>
          <p:nvPr/>
        </p:nvCxnSpPr>
        <p:spPr>
          <a:xfrm flipH="1" flipV="1">
            <a:off x="886445" y="3080747"/>
            <a:ext cx="118872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058BBD-8C3D-4A37-9C66-C264152A3624}"/>
              </a:ext>
            </a:extLst>
          </p:cNvPr>
          <p:cNvCxnSpPr>
            <a:cxnSpLocks/>
          </p:cNvCxnSpPr>
          <p:nvPr/>
        </p:nvCxnSpPr>
        <p:spPr>
          <a:xfrm flipV="1">
            <a:off x="1294496" y="2979810"/>
            <a:ext cx="0" cy="49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35826E-FB69-4DA8-8F37-60F603F43637}"/>
              </a:ext>
            </a:extLst>
          </p:cNvPr>
          <p:cNvCxnSpPr>
            <a:cxnSpLocks/>
          </p:cNvCxnSpPr>
          <p:nvPr/>
        </p:nvCxnSpPr>
        <p:spPr>
          <a:xfrm flipV="1">
            <a:off x="1583675" y="3121856"/>
            <a:ext cx="144018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B5E814-D086-4289-BBA2-10C218C41902}"/>
              </a:ext>
            </a:extLst>
          </p:cNvPr>
          <p:cNvCxnSpPr/>
          <p:nvPr/>
        </p:nvCxnSpPr>
        <p:spPr>
          <a:xfrm>
            <a:off x="1971533" y="2979810"/>
            <a:ext cx="167640" cy="4758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AC883-27FE-43A8-9742-8F62F2321CEF}"/>
              </a:ext>
            </a:extLst>
          </p:cNvPr>
          <p:cNvCxnSpPr>
            <a:cxnSpLocks/>
          </p:cNvCxnSpPr>
          <p:nvPr/>
        </p:nvCxnSpPr>
        <p:spPr>
          <a:xfrm>
            <a:off x="2404729" y="2929117"/>
            <a:ext cx="12956" cy="487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EBBC68-614B-4DEB-829F-154F80A73D36}"/>
              </a:ext>
            </a:extLst>
          </p:cNvPr>
          <p:cNvCxnSpPr>
            <a:cxnSpLocks/>
          </p:cNvCxnSpPr>
          <p:nvPr/>
        </p:nvCxnSpPr>
        <p:spPr>
          <a:xfrm flipH="1">
            <a:off x="2683241" y="2900960"/>
            <a:ext cx="297560" cy="59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4AAA8A-2245-4FD4-9BD4-3E047CE7D3A8}"/>
              </a:ext>
            </a:extLst>
          </p:cNvPr>
          <p:cNvCxnSpPr/>
          <p:nvPr/>
        </p:nvCxnSpPr>
        <p:spPr>
          <a:xfrm flipH="1" flipV="1">
            <a:off x="3443909" y="3050928"/>
            <a:ext cx="118872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A70698-B9CF-4405-B28A-B3159188670F}"/>
              </a:ext>
            </a:extLst>
          </p:cNvPr>
          <p:cNvCxnSpPr>
            <a:cxnSpLocks/>
          </p:cNvCxnSpPr>
          <p:nvPr/>
        </p:nvCxnSpPr>
        <p:spPr>
          <a:xfrm flipV="1">
            <a:off x="3851960" y="2949991"/>
            <a:ext cx="0" cy="49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4696B1-FE15-40E4-9656-7F23E035B4CA}"/>
              </a:ext>
            </a:extLst>
          </p:cNvPr>
          <p:cNvCxnSpPr>
            <a:cxnSpLocks/>
          </p:cNvCxnSpPr>
          <p:nvPr/>
        </p:nvCxnSpPr>
        <p:spPr>
          <a:xfrm flipV="1">
            <a:off x="4141139" y="3092037"/>
            <a:ext cx="144018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F41E4-5191-44E1-B02A-8457958FC39D}"/>
              </a:ext>
            </a:extLst>
          </p:cNvPr>
          <p:cNvCxnSpPr/>
          <p:nvPr/>
        </p:nvCxnSpPr>
        <p:spPr>
          <a:xfrm>
            <a:off x="4585007" y="3015913"/>
            <a:ext cx="167640" cy="4758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A8C8EE-96C5-4699-90AA-451AE1319E92}"/>
              </a:ext>
            </a:extLst>
          </p:cNvPr>
          <p:cNvCxnSpPr>
            <a:cxnSpLocks/>
          </p:cNvCxnSpPr>
          <p:nvPr/>
        </p:nvCxnSpPr>
        <p:spPr>
          <a:xfrm>
            <a:off x="5018203" y="2965220"/>
            <a:ext cx="12956" cy="487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3F6989-19C8-48E7-A92F-2EE3F14C3787}"/>
              </a:ext>
            </a:extLst>
          </p:cNvPr>
          <p:cNvCxnSpPr>
            <a:cxnSpLocks/>
          </p:cNvCxnSpPr>
          <p:nvPr/>
        </p:nvCxnSpPr>
        <p:spPr>
          <a:xfrm flipH="1">
            <a:off x="5296715" y="2937063"/>
            <a:ext cx="297560" cy="59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C616E3-7219-4499-87EC-AFF08CAFFB71}"/>
              </a:ext>
            </a:extLst>
          </p:cNvPr>
          <p:cNvSpPr txBox="1"/>
          <p:nvPr/>
        </p:nvSpPr>
        <p:spPr>
          <a:xfrm>
            <a:off x="697418" y="2529489"/>
            <a:ext cx="106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0,1 .. , 10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EBF426-3F77-4EF4-B149-F003CC3C7827}"/>
              </a:ext>
            </a:extLst>
          </p:cNvPr>
          <p:cNvSpPr txBox="1"/>
          <p:nvPr/>
        </p:nvSpPr>
        <p:spPr>
          <a:xfrm>
            <a:off x="3147724" y="2557514"/>
            <a:ext cx="167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20, 21, .. , 30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46369-3EF1-4EE8-B315-13DD343251AE}"/>
              </a:ext>
            </a:extLst>
          </p:cNvPr>
          <p:cNvSpPr txBox="1"/>
          <p:nvPr/>
        </p:nvSpPr>
        <p:spPr>
          <a:xfrm>
            <a:off x="2098787" y="2481269"/>
            <a:ext cx="10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524562-AF7D-4324-A393-1774F7FCAA17}"/>
              </a:ext>
            </a:extLst>
          </p:cNvPr>
          <p:cNvSpPr/>
          <p:nvPr/>
        </p:nvSpPr>
        <p:spPr>
          <a:xfrm>
            <a:off x="6958584" y="2203534"/>
            <a:ext cx="1247208" cy="33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Input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4AD6AF-98C4-4B1C-A884-B5E76966F445}"/>
              </a:ext>
            </a:extLst>
          </p:cNvPr>
          <p:cNvSpPr/>
          <p:nvPr/>
        </p:nvSpPr>
        <p:spPr>
          <a:xfrm>
            <a:off x="9309877" y="2239663"/>
            <a:ext cx="1566672" cy="33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66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5314">
        <p:split orient="vert"/>
      </p:transition>
    </mc:Choice>
    <mc:Fallback>
      <p:transition spd="slow" advTm="9531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" grpId="0"/>
      <p:bldP spid="14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9A57-4CA2-48F0-A86B-3E18CD74B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 interference cancellation</a:t>
            </a:r>
          </a:p>
        </p:txBody>
      </p:sp>
    </p:spTree>
    <p:extLst>
      <p:ext uri="{BB962C8B-B14F-4D97-AF65-F5344CB8AC3E}">
        <p14:creationId xmlns:p14="http://schemas.microsoft.com/office/powerpoint/2010/main" val="28773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"/>
    </mc:Choice>
    <mc:Fallback>
      <p:transition spd="slow" advTm="1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91206B-E836-4594-8AFE-1ACCCB3DA2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1112" y="2261814"/>
            <a:ext cx="2390775" cy="4095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82DE44-A333-4EDF-92D0-E7E7A98E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Theoretical Foundation of Digital Cancellation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17452-CBC4-476C-8933-83CDACA0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B70B6-1016-4DEE-AA64-BB58EE4B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95" y="4299361"/>
            <a:ext cx="3651023" cy="18539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61FD9D-75FD-4244-AF5B-1E3D5B70D00A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838200" y="2623764"/>
            <a:ext cx="826972" cy="439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AA3C9-C296-43E1-B0BD-F7D7D96DBF8F}"/>
              </a:ext>
            </a:extLst>
          </p:cNvPr>
          <p:cNvCxnSpPr/>
          <p:nvPr/>
        </p:nvCxnSpPr>
        <p:spPr>
          <a:xfrm>
            <a:off x="2476499" y="2626248"/>
            <a:ext cx="0" cy="388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8C766-343E-4DB3-B183-6F090942B742}"/>
              </a:ext>
            </a:extLst>
          </p:cNvPr>
          <p:cNvCxnSpPr>
            <a:cxnSpLocks/>
          </p:cNvCxnSpPr>
          <p:nvPr/>
        </p:nvCxnSpPr>
        <p:spPr>
          <a:xfrm>
            <a:off x="3347988" y="2626248"/>
            <a:ext cx="694623" cy="309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D2681D-D871-47CE-8612-6292095B6D42}"/>
              </a:ext>
            </a:extLst>
          </p:cNvPr>
          <p:cNvSpPr txBox="1"/>
          <p:nvPr/>
        </p:nvSpPr>
        <p:spPr>
          <a:xfrm>
            <a:off x="196718" y="3063317"/>
            <a:ext cx="12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signal from Tx2 to Rx1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EEA61-7042-40D8-B38F-B9A247428614}"/>
              </a:ext>
            </a:extLst>
          </p:cNvPr>
          <p:cNvSpPr txBox="1"/>
          <p:nvPr/>
        </p:nvSpPr>
        <p:spPr>
          <a:xfrm>
            <a:off x="2065024" y="3063317"/>
            <a:ext cx="12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 signal Received by Rx1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0F985-FC45-4D1D-9BA3-EF0451C8EB52}"/>
              </a:ext>
            </a:extLst>
          </p:cNvPr>
          <p:cNvSpPr txBox="1"/>
          <p:nvPr/>
        </p:nvSpPr>
        <p:spPr>
          <a:xfrm>
            <a:off x="3717461" y="3063317"/>
            <a:ext cx="12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signal from Tx1 to Rx1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21A078-3C3F-4E33-A821-9D3100239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8" y="4083595"/>
            <a:ext cx="2876550" cy="172402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89F0C5-50DF-411F-94AE-A1626FCB7D91}"/>
              </a:ext>
            </a:extLst>
          </p:cNvPr>
          <p:cNvSpPr/>
          <p:nvPr/>
        </p:nvSpPr>
        <p:spPr>
          <a:xfrm>
            <a:off x="423470" y="5006925"/>
            <a:ext cx="1617086" cy="1210995"/>
          </a:xfrm>
          <a:custGeom>
            <a:avLst/>
            <a:gdLst>
              <a:gd name="connsiteX0" fmla="*/ 1617086 w 1617086"/>
              <a:gd name="connsiteY0" fmla="*/ 0 h 1068404"/>
              <a:gd name="connsiteX1" fmla="*/ 259924 w 1617086"/>
              <a:gd name="connsiteY1" fmla="*/ 741145 h 1068404"/>
              <a:gd name="connsiteX2" fmla="*/ 42 w 1617086"/>
              <a:gd name="connsiteY2" fmla="*/ 1068404 h 1068404"/>
              <a:gd name="connsiteX3" fmla="*/ 42 w 1617086"/>
              <a:gd name="connsiteY3" fmla="*/ 1068404 h 10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7086" h="1068404">
                <a:moveTo>
                  <a:pt x="1617086" y="0"/>
                </a:moveTo>
                <a:cubicBezTo>
                  <a:pt x="1073258" y="281539"/>
                  <a:pt x="529431" y="563078"/>
                  <a:pt x="259924" y="741145"/>
                </a:cubicBezTo>
                <a:cubicBezTo>
                  <a:pt x="-9583" y="919212"/>
                  <a:pt x="42" y="1068404"/>
                  <a:pt x="42" y="1068404"/>
                </a:cubicBezTo>
                <a:lnTo>
                  <a:pt x="42" y="1068404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89B7F3-1868-4CE8-B895-5FFF8B09A07D}"/>
              </a:ext>
            </a:extLst>
          </p:cNvPr>
          <p:cNvSpPr txBox="1"/>
          <p:nvPr/>
        </p:nvSpPr>
        <p:spPr>
          <a:xfrm>
            <a:off x="96153" y="6217920"/>
            <a:ext cx="12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EC8A11-2A18-43D2-BA63-7337FC1EC8B7}"/>
              </a:ext>
            </a:extLst>
          </p:cNvPr>
          <p:cNvCxnSpPr>
            <a:cxnSpLocks/>
          </p:cNvCxnSpPr>
          <p:nvPr/>
        </p:nvCxnSpPr>
        <p:spPr>
          <a:xfrm>
            <a:off x="2877955" y="5573027"/>
            <a:ext cx="1376411" cy="3376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C7F68D-A4AE-4505-9DEA-6BD66769CCB7}"/>
              </a:ext>
            </a:extLst>
          </p:cNvPr>
          <p:cNvSpPr txBox="1"/>
          <p:nvPr/>
        </p:nvSpPr>
        <p:spPr>
          <a:xfrm>
            <a:off x="5289547" y="2151617"/>
            <a:ext cx="14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SI signal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4DA5A1-480F-4766-BEF6-55757AC356AC}"/>
              </a:ext>
            </a:extLst>
          </p:cNvPr>
          <p:cNvCxnSpPr/>
          <p:nvPr/>
        </p:nvCxnSpPr>
        <p:spPr>
          <a:xfrm>
            <a:off x="2476499" y="5683718"/>
            <a:ext cx="0" cy="4090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7E5CBA-4089-42D4-BABC-E77E5F4BD6FA}"/>
              </a:ext>
            </a:extLst>
          </p:cNvPr>
          <p:cNvSpPr txBox="1"/>
          <p:nvPr/>
        </p:nvSpPr>
        <p:spPr>
          <a:xfrm>
            <a:off x="1933531" y="5950211"/>
            <a:ext cx="128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Impulse respond of SI channel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EFF6716-55E8-4D2C-A913-CFBA869DE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1" y="2029557"/>
            <a:ext cx="2876550" cy="149542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1DE9F7-42C9-4405-BE88-1209F5AD9419}"/>
              </a:ext>
            </a:extLst>
          </p:cNvPr>
          <p:cNvCxnSpPr>
            <a:cxnSpLocks/>
          </p:cNvCxnSpPr>
          <p:nvPr/>
        </p:nvCxnSpPr>
        <p:spPr>
          <a:xfrm flipH="1">
            <a:off x="6430164" y="2531491"/>
            <a:ext cx="53896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FF6650-1F42-458F-AB76-E8BA7AF1A220}"/>
              </a:ext>
            </a:extLst>
          </p:cNvPr>
          <p:cNvSpPr txBox="1"/>
          <p:nvPr/>
        </p:nvSpPr>
        <p:spPr>
          <a:xfrm>
            <a:off x="4171750" y="5959837"/>
            <a:ext cx="141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Transmitted signal from Tx1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506B5-1C27-460A-9D4A-BAE04BC2A241}"/>
              </a:ext>
            </a:extLst>
          </p:cNvPr>
          <p:cNvSpPr txBox="1"/>
          <p:nvPr/>
        </p:nvSpPr>
        <p:spPr>
          <a:xfrm>
            <a:off x="5739895" y="3653030"/>
            <a:ext cx="141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Recovered useful signal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A604D5-0494-4145-95E9-7466DC3274C6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444945" y="3214839"/>
            <a:ext cx="705050" cy="43819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44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25">
        <p:split orient="vert"/>
      </p:transition>
    </mc:Choice>
    <mc:Fallback>
      <p:transition spd="slow" advTm="242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20" grpId="0" animBg="1"/>
      <p:bldP spid="21" grpId="0"/>
      <p:bldP spid="25" grpId="0"/>
      <p:bldP spid="29" grpId="0"/>
      <p:bldP spid="34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2DE44-A333-4EDF-92D0-E7E7A98E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17452-CBC4-476C-8933-83CDACA0D6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A1FDA6-5211-3A4D-8953-EA8827FDD50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55F301D-00DF-4BA4-8923-D65629BBC3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2695" y="1925964"/>
            <a:ext cx="7121893" cy="4131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6EC0B4-BD6D-494D-8E63-9FD0A62C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81" y="2075620"/>
            <a:ext cx="9673519" cy="3859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06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24">
        <p:split orient="vert"/>
      </p:transition>
    </mc:Choice>
    <mc:Fallback>
      <p:transition spd="slow" advTm="252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5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0.5|3.9|5.2|3|4.2|1.9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|0.1|0.1|0.2|0.1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BSU_P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U_PP" id="{38E9C13C-0431-0E48-8B1D-DA6C3C52926F}" vid="{A08AC0A5-A201-0241-89BF-991E16A3D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BSU_PP</Template>
  <TotalTime>445</TotalTime>
  <Words>514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Arial</vt:lpstr>
      <vt:lpstr>Calibri</vt:lpstr>
      <vt:lpstr>Cambria Math</vt:lpstr>
      <vt:lpstr>BSU_PP</vt:lpstr>
      <vt:lpstr>DSIC: Deep Learning based Self-Interference Cancellation for In-Band Full Duplex Wireless</vt:lpstr>
      <vt:lpstr>Content</vt:lpstr>
      <vt:lpstr>Background</vt:lpstr>
      <vt:lpstr>In-Band Full Duplex (IBFD)</vt:lpstr>
      <vt:lpstr>Self Interference (SI)</vt:lpstr>
      <vt:lpstr>Example of Self Interference (SI)</vt:lpstr>
      <vt:lpstr>Self interference cancellation</vt:lpstr>
      <vt:lpstr>Theoretical Foundation of Digital Cancellation</vt:lpstr>
      <vt:lpstr>Validation of Concept</vt:lpstr>
      <vt:lpstr>Neural Network Based SI Modeling</vt:lpstr>
      <vt:lpstr>DSIC Architecture</vt:lpstr>
      <vt:lpstr>Implementation Architecture</vt:lpstr>
      <vt:lpstr>Implementation Challenge: Modulation</vt:lpstr>
      <vt:lpstr>Implementation Challenge: Synchronization and Loading</vt:lpstr>
      <vt:lpstr>Performance Evaluation</vt:lpstr>
      <vt:lpstr>Experiment Settings </vt:lpstr>
      <vt:lpstr>Experiment Settings </vt:lpstr>
      <vt:lpstr>Convergence </vt:lpstr>
      <vt:lpstr>Results – Cancellation and BER 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PowerPoint Template</dc:title>
  <dc:subject/>
  <dc:creator>Guo, Hanqing</dc:creator>
  <cp:keywords/>
  <dc:description>tns</dc:description>
  <cp:lastModifiedBy>Guo, Hanqing</cp:lastModifiedBy>
  <cp:revision>35</cp:revision>
  <cp:lastPrinted>2017-10-09T20:28:58Z</cp:lastPrinted>
  <dcterms:created xsi:type="dcterms:W3CDTF">2019-12-10T19:09:49Z</dcterms:created>
  <dcterms:modified xsi:type="dcterms:W3CDTF">2019-12-11T07:48:13Z</dcterms:modified>
  <cp:category/>
</cp:coreProperties>
</file>